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4"/>
  </p:notesMasterIdLst>
  <p:handoutMasterIdLst>
    <p:handoutMasterId r:id="rId15"/>
  </p:handoutMasterIdLst>
  <p:sldIdLst>
    <p:sldId id="334" r:id="rId2"/>
    <p:sldId id="729" r:id="rId3"/>
    <p:sldId id="674" r:id="rId4"/>
    <p:sldId id="699" r:id="rId5"/>
    <p:sldId id="682" r:id="rId6"/>
    <p:sldId id="727" r:id="rId7"/>
    <p:sldId id="735" r:id="rId8"/>
    <p:sldId id="738" r:id="rId9"/>
    <p:sldId id="737" r:id="rId10"/>
    <p:sldId id="695" r:id="rId11"/>
    <p:sldId id="739" r:id="rId12"/>
    <p:sldId id="418" r:id="rId13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FFFFCC"/>
    <a:srgbClr val="DDDDDD"/>
    <a:srgbClr val="CCECFF"/>
    <a:srgbClr val="CCCCFF"/>
    <a:srgbClr val="FF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1" autoAdjust="0"/>
    <p:restoredTop sz="99857" autoAdjust="0"/>
  </p:normalViewPr>
  <p:slideViewPr>
    <p:cSldViewPr snapToObjects="1">
      <p:cViewPr>
        <p:scale>
          <a:sx n="75" d="100"/>
          <a:sy n="75" d="100"/>
        </p:scale>
        <p:origin x="-98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602FD77-923F-409F-AEE0-CC808BB6E039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4A5C1E4-D2B5-436F-9A30-37539656A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617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7653594-B664-48B3-9019-FBE9E386FBA2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065525C-943C-4701-8D2C-432AB9BC1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679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>
              <a:defRPr/>
            </a:pPr>
            <a:fld id="{DAF55900-681B-4307-81E9-02534B2F4DCB}" type="slidenum"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>
                <a:defRPr/>
              </a:pPr>
              <a:t>5</a:t>
            </a:fld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Верхний колонтитул 5"/>
          <p:cNvSpPr txBox="1">
            <a:spLocks noGrp="1"/>
          </p:cNvSpPr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>
              <a:defRPr/>
            </a:pPr>
            <a:fld id="{2310557F-3AEE-4FA4-BE45-9CC0E928B803}" type="slidenum"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>
                <a:defRPr/>
              </a:pPr>
              <a:t>6</a:t>
            </a:fld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Верхний колонтитул 5"/>
          <p:cNvSpPr txBox="1">
            <a:spLocks noGrp="1"/>
          </p:cNvSpPr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>
              <a:defRPr/>
            </a:pPr>
            <a:fld id="{2310557F-3AEE-4FA4-BE45-9CC0E928B803}" type="slidenum"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>
                <a:defRPr/>
              </a:pPr>
              <a:t>7</a:t>
            </a:fld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Верхний колонтитул 5"/>
          <p:cNvSpPr txBox="1">
            <a:spLocks noGrp="1"/>
          </p:cNvSpPr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>
              <a:defRPr/>
            </a:pPr>
            <a:fld id="{2310557F-3AEE-4FA4-BE45-9CC0E928B803}" type="slidenum"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>
                <a:defRPr/>
              </a:pPr>
              <a:t>8</a:t>
            </a:fld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Верхний колонтитул 5"/>
          <p:cNvSpPr txBox="1">
            <a:spLocks noGrp="1"/>
          </p:cNvSpPr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>
              <a:defRPr/>
            </a:pPr>
            <a:fld id="{2310557F-3AEE-4FA4-BE45-9CC0E928B803}" type="slidenum"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>
                <a:defRPr/>
              </a:pPr>
              <a:t>9</a:t>
            </a:fld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Верхний колонтитул 5"/>
          <p:cNvSpPr txBox="1">
            <a:spLocks noGrp="1"/>
          </p:cNvSpPr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>
              <a:defRPr/>
            </a:pPr>
            <a:fld id="{17BB4B25-4620-4223-A447-04E1ABAD5123}" type="slidenum"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>
                <a:defRPr/>
              </a:pPr>
              <a:t>10</a:t>
            </a:fld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Верхний колонтитул 5"/>
          <p:cNvSpPr txBox="1">
            <a:spLocks noGrp="1"/>
          </p:cNvSpPr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>
              <a:defRPr/>
            </a:pPr>
            <a:fld id="{17BB4B25-4620-4223-A447-04E1ABAD5123}" type="slidenum"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>
                <a:defRPr/>
              </a:pPr>
              <a:t>11</a:t>
            </a:fld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Верхний колонтитул 5"/>
          <p:cNvSpPr txBox="1">
            <a:spLocks noGrp="1"/>
          </p:cNvSpPr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7F174-991A-436E-8FA4-4CDD4F6B758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7939-48C8-4352-B2DC-630CF5E6A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1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28E96-6156-4632-ABEE-A56CE920D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1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0B0A4-7887-4885-A5E4-60F795620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9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5996-17F2-487E-88F6-19485FCD7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7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BEDF9-890C-48B9-8730-6C86D0B4F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18D47-605F-4E5F-BA49-AA19711CC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1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153D9-0328-4D03-8019-13D6F7A4F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0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3B67-216F-4949-A516-55B4997C3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AA42-800E-4FD1-BBBC-603F6D0B7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6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33EF-B215-4F92-8908-C1D410802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5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914E-3C7D-47F9-BA43-ED2A72630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66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CE683AD-A591-4C39-82CC-8F2B576D0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emer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0"/>
            <a:ext cx="9144000" cy="6892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AutoShape 8"/>
          <p:cNvSpPr>
            <a:spLocks noChangeArrowheads="1"/>
          </p:cNvSpPr>
          <p:nvPr/>
        </p:nvSpPr>
        <p:spPr bwMode="auto">
          <a:xfrm>
            <a:off x="787400" y="5786438"/>
            <a:ext cx="7767638" cy="857250"/>
          </a:xfrm>
          <a:prstGeom prst="ribbon2">
            <a:avLst>
              <a:gd name="adj1" fmla="val 28477"/>
              <a:gd name="adj2" fmla="val 60315"/>
            </a:avLst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spcBef>
                <a:spcPct val="0"/>
              </a:spcBef>
              <a:defRPr/>
            </a:pPr>
            <a:r>
              <a:rPr lang="ru-RU" sz="1800" b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/>
                </a:solidFill>
                <a:latin typeface="Arial Black" pitchFamily="34" charset="0"/>
              </a:rPr>
              <a:t>1 </a:t>
            </a:r>
            <a:r>
              <a:rPr lang="ru-RU" sz="1800" b="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/>
                </a:solidFill>
                <a:latin typeface="Arial Black" pitchFamily="34" charset="0"/>
              </a:rPr>
              <a:t>сентября </a:t>
            </a:r>
            <a:r>
              <a:rPr lang="ru-RU" sz="1800" b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/>
                </a:solidFill>
                <a:latin typeface="Arial Black" pitchFamily="34" charset="0"/>
              </a:rPr>
              <a:t>2021</a:t>
            </a:r>
            <a:r>
              <a:rPr lang="en-US" sz="1800" b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1800" b="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/>
                </a:solidFill>
                <a:latin typeface="Arial Black" pitchFamily="34" charset="0"/>
              </a:rPr>
              <a:t>года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540841" y="851756"/>
            <a:ext cx="80327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i="1" dirty="0" smtClean="0">
                <a:solidFill>
                  <a:srgbClr val="FF0000"/>
                </a:solidFill>
                <a:latin typeface="Arial" charset="0"/>
              </a:rPr>
              <a:t>Всероссийский </a:t>
            </a:r>
            <a:r>
              <a:rPr lang="ru-RU" altLang="ru-RU" i="1" dirty="0">
                <a:solidFill>
                  <a:srgbClr val="FF0000"/>
                </a:solidFill>
                <a:latin typeface="Arial" charset="0"/>
              </a:rPr>
              <a:t>урок </a:t>
            </a:r>
            <a:endParaRPr lang="ru-RU" altLang="ru-RU" i="1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i="1" dirty="0" smtClean="0">
                <a:solidFill>
                  <a:srgbClr val="FF0000"/>
                </a:solidFill>
                <a:latin typeface="Arial" charset="0"/>
              </a:rPr>
              <a:t>по </a:t>
            </a:r>
            <a:r>
              <a:rPr lang="ru-RU" altLang="ru-RU" i="1" dirty="0">
                <a:solidFill>
                  <a:srgbClr val="FF0000"/>
                </a:solidFill>
                <a:latin typeface="Arial" charset="0"/>
              </a:rPr>
              <a:t>Основам безопасности жизнедеятельности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i="1" dirty="0">
                <a:solidFill>
                  <a:srgbClr val="FF0000"/>
                </a:solidFill>
                <a:latin typeface="Arial" charset="0"/>
              </a:rPr>
              <a:t>по теме</a:t>
            </a:r>
            <a:r>
              <a:rPr lang="ru-RU" altLang="ru-RU" i="1" dirty="0" smtClean="0">
                <a:solidFill>
                  <a:srgbClr val="FF0000"/>
                </a:solidFill>
                <a:latin typeface="Arial" charset="0"/>
              </a:rPr>
              <a:t>:</a:t>
            </a:r>
            <a:endParaRPr lang="ru-RU" altLang="ru-RU" i="1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800" i="1" dirty="0" smtClean="0">
                <a:latin typeface="Arial" charset="0"/>
              </a:rPr>
              <a:t>«</a:t>
            </a:r>
            <a:r>
              <a:rPr lang="ru-RU" sz="2800" i="1" dirty="0">
                <a:latin typeface="Times New Roman"/>
                <a:ea typeface="Times New Roman"/>
              </a:rPr>
              <a:t>Подготовка </a:t>
            </a:r>
            <a:r>
              <a:rPr lang="ru-RU" sz="2800" i="1" dirty="0" smtClean="0">
                <a:latin typeface="Times New Roman"/>
                <a:ea typeface="Times New Roman"/>
              </a:rPr>
              <a:t>детей к </a:t>
            </a:r>
            <a:r>
              <a:rPr lang="ru-RU" sz="2800" i="1" dirty="0">
                <a:latin typeface="Times New Roman"/>
                <a:ea typeface="Times New Roman"/>
              </a:rPr>
              <a:t>действиям </a:t>
            </a:r>
            <a:endParaRPr lang="ru-RU" sz="2800" i="1" dirty="0" smtClean="0"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800" i="1" dirty="0" smtClean="0">
                <a:latin typeface="Times New Roman"/>
                <a:ea typeface="Times New Roman"/>
              </a:rPr>
              <a:t>в </a:t>
            </a:r>
            <a:r>
              <a:rPr lang="ru-RU" sz="2800" i="1" dirty="0">
                <a:latin typeface="Times New Roman"/>
                <a:ea typeface="Times New Roman"/>
              </a:rPr>
              <a:t>условиях различного рода экстремальных </a:t>
            </a:r>
            <a:endParaRPr lang="ru-RU" sz="2800" i="1" dirty="0" smtClean="0">
              <a:latin typeface="Times New Roman"/>
              <a:ea typeface="Times New Roman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800" i="1" dirty="0" smtClean="0">
                <a:latin typeface="Times New Roman"/>
                <a:ea typeface="Times New Roman"/>
              </a:rPr>
              <a:t>и </a:t>
            </a:r>
            <a:r>
              <a:rPr lang="ru-RU" sz="2800" i="1" dirty="0">
                <a:latin typeface="Times New Roman"/>
                <a:ea typeface="Times New Roman"/>
              </a:rPr>
              <a:t>опасных </a:t>
            </a:r>
            <a:r>
              <a:rPr lang="ru-RU" sz="2800" i="1" dirty="0" smtClean="0">
                <a:latin typeface="Times New Roman"/>
                <a:ea typeface="Times New Roman"/>
              </a:rPr>
              <a:t>ситуаций, в том числе в местах массового пребывания людей, адаптации после летних каникул</a:t>
            </a:r>
            <a:r>
              <a:rPr lang="ru-RU" altLang="ru-RU" sz="2800" i="1" dirty="0" smtClean="0">
                <a:latin typeface="Arial" charset="0"/>
              </a:rPr>
              <a:t>»</a:t>
            </a:r>
            <a:endParaRPr lang="ru-RU" altLang="ru-RU" sz="2400" i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:\Материал на открытый урок 03.09.2018\ГРОЗА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863"/>
            <a:ext cx="9140825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-3175" y="396875"/>
            <a:ext cx="9144000" cy="746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8" tIns="45560" rIns="91088" bIns="45560" anchor="ctr"/>
          <a:lstStyle>
            <a:lvl1pPr algn="l" defTabSz="6524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6524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6524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6524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6524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Действия при </a:t>
            </a:r>
            <a:r>
              <a:rPr lang="ru-RU" altLang="ru-RU" sz="2400" i="1" dirty="0" smtClean="0">
                <a:latin typeface="Arial" charset="0"/>
              </a:rPr>
              <a:t>грозе:</a:t>
            </a:r>
            <a:endParaRPr lang="ru-RU" altLang="ru-RU" sz="2800" i="1" dirty="0">
              <a:latin typeface="Arial" charset="0"/>
            </a:endParaRPr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91088" tIns="45560" rIns="89669" bIns="455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129137" y="-42862"/>
            <a:ext cx="275124" cy="539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>
            <a:outerShdw dist="76200" dir="54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10</a:t>
            </a:r>
            <a:endParaRPr lang="ru-RU" sz="9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52425" y="793"/>
            <a:ext cx="8791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Главное </a:t>
            </a: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управление МЧС России по Краснодарскому краю </a:t>
            </a:r>
            <a:endParaRPr lang="ru-RU" altLang="ru-RU" sz="1600" i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-3175" y="396875"/>
            <a:ext cx="9144000" cy="746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8" tIns="45560" rIns="91088" bIns="45560" anchor="ctr"/>
          <a:lstStyle>
            <a:lvl1pPr algn="l" defTabSz="6524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6524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6524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6524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6524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Действия при </a:t>
            </a:r>
            <a:r>
              <a:rPr lang="ru-RU" altLang="ru-RU" sz="2400" i="1" dirty="0" smtClean="0">
                <a:latin typeface="Arial" charset="0"/>
              </a:rPr>
              <a:t>лавине:</a:t>
            </a:r>
            <a:endParaRPr lang="ru-RU" altLang="ru-RU" sz="2800" i="1" dirty="0">
              <a:latin typeface="Arial" charset="0"/>
            </a:endParaRPr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91088" tIns="45560" rIns="89669" bIns="455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129137" y="-42862"/>
            <a:ext cx="275124" cy="539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>
            <a:outerShdw dist="76200" dir="54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9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11</a:t>
            </a:r>
            <a:endParaRPr lang="ru-RU" sz="9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52425" y="793"/>
            <a:ext cx="8791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Главное </a:t>
            </a: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управление МЧС России по Краснодарскому краю </a:t>
            </a:r>
            <a:endParaRPr lang="ru-RU" altLang="ru-RU" sz="160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1143000"/>
            <a:ext cx="914717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811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mer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" y="2852738"/>
            <a:ext cx="9144032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Благодарю за внимание!</a:t>
            </a:r>
          </a:p>
        </p:txBody>
      </p:sp>
      <p:sp>
        <p:nvSpPr>
          <p:cNvPr id="29700" name="AutoShape 5"/>
          <p:cNvSpPr>
            <a:spLocks noChangeArrowheads="1"/>
          </p:cNvSpPr>
          <p:nvPr/>
        </p:nvSpPr>
        <p:spPr bwMode="auto">
          <a:xfrm>
            <a:off x="970756" y="5786438"/>
            <a:ext cx="7202488" cy="882650"/>
          </a:xfrm>
          <a:prstGeom prst="ribbon2">
            <a:avLst>
              <a:gd name="adj1" fmla="val 28477"/>
              <a:gd name="adj2" fmla="val 60315"/>
            </a:avLst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defRPr/>
            </a:pPr>
            <a:r>
              <a:rPr lang="ru-RU" sz="1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Arial Black" pitchFamily="34" charset="0"/>
              </a:rPr>
              <a:t>2 </a:t>
            </a:r>
            <a:r>
              <a:rPr lang="ru-RU" sz="1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Arial Black" pitchFamily="34" charset="0"/>
              </a:rPr>
              <a:t>сентября </a:t>
            </a:r>
            <a:r>
              <a:rPr lang="ru-RU" sz="1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Arial Black" pitchFamily="34" charset="0"/>
              </a:rPr>
              <a:t>2021 </a:t>
            </a:r>
            <a:r>
              <a:rPr lang="ru-RU" sz="1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Arial Black" pitchFamily="34" charset="0"/>
              </a:rPr>
              <a:t>года</a:t>
            </a:r>
          </a:p>
        </p:txBody>
      </p:sp>
      <p:sp>
        <p:nvSpPr>
          <p:cNvPr id="38917" name="Прямоугольник 4"/>
          <p:cNvSpPr>
            <a:spLocks noChangeArrowheads="1"/>
          </p:cNvSpPr>
          <p:nvPr/>
        </p:nvSpPr>
        <p:spPr bwMode="auto">
          <a:xfrm>
            <a:off x="323528" y="214313"/>
            <a:ext cx="8496944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000" dirty="0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i="1" dirty="0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Соблюдение всех вышеперечисленных  </a:t>
            </a:r>
            <a:endParaRPr lang="ru-RU" altLang="ru-RU" sz="2400" i="1" dirty="0" smtClean="0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 smtClean="0">
                <a:latin typeface="Arial" charset="0"/>
              </a:rPr>
              <a:t>правил </a:t>
            </a:r>
            <a:r>
              <a:rPr lang="ru-RU" altLang="ru-RU" sz="2400" i="1" dirty="0">
                <a:latin typeface="Arial" charset="0"/>
              </a:rPr>
              <a:t>безопасного </a:t>
            </a:r>
            <a:r>
              <a:rPr lang="ru-RU" altLang="ru-RU" sz="2400" i="1" dirty="0" smtClean="0">
                <a:latin typeface="Arial" charset="0"/>
              </a:rPr>
              <a:t>поведения </a:t>
            </a:r>
            <a:r>
              <a:rPr lang="ru-RU" altLang="ru-RU" sz="2400" i="1" dirty="0">
                <a:latin typeface="Arial" charset="0"/>
              </a:rPr>
              <a:t>сохранит вам, </a:t>
            </a:r>
            <a:endParaRPr lang="ru-RU" altLang="ru-RU" sz="2400" i="1" dirty="0" smtClean="0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 smtClean="0">
                <a:latin typeface="Arial" charset="0"/>
              </a:rPr>
              <a:t>вашим </a:t>
            </a:r>
            <a:r>
              <a:rPr lang="ru-RU" altLang="ru-RU" sz="2400" i="1" dirty="0">
                <a:latin typeface="Arial" charset="0"/>
              </a:rPr>
              <a:t>друзьям, родным и близким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здоровье и жизнь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emer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49" y="246931"/>
            <a:ext cx="9144000" cy="661106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522288" y="646113"/>
            <a:ext cx="8032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i="1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i="1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i="1">
              <a:latin typeface="Arial" charset="0"/>
            </a:endParaRPr>
          </a:p>
        </p:txBody>
      </p:sp>
      <p:sp>
        <p:nvSpPr>
          <p:cNvPr id="735" name="Text Box 2"/>
          <p:cNvSpPr txBox="1">
            <a:spLocks noChangeArrowheads="1"/>
          </p:cNvSpPr>
          <p:nvPr/>
        </p:nvSpPr>
        <p:spPr bwMode="auto">
          <a:xfrm>
            <a:off x="0" y="-71438"/>
            <a:ext cx="9144000" cy="33813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/>
        </p:spPr>
        <p:txBody>
          <a:bodyPr lIns="91319" tIns="45665" rIns="89879" bIns="4566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sz="1600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36" name="AutoShape 9"/>
          <p:cNvSpPr>
            <a:spLocks noChangeArrowheads="1"/>
          </p:cNvSpPr>
          <p:nvPr/>
        </p:nvSpPr>
        <p:spPr bwMode="auto">
          <a:xfrm rot="5400000">
            <a:off x="115442" y="-166688"/>
            <a:ext cx="305693" cy="5429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/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1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4" name="Заголовок 11"/>
          <p:cNvSpPr>
            <a:spLocks noGrp="1"/>
          </p:cNvSpPr>
          <p:nvPr>
            <p:ph type="title"/>
          </p:nvPr>
        </p:nvSpPr>
        <p:spPr>
          <a:xfrm>
            <a:off x="1043608" y="315913"/>
            <a:ext cx="6851104" cy="754062"/>
          </a:xfrm>
        </p:spPr>
        <p:txBody>
          <a:bodyPr/>
          <a:lstStyle/>
          <a:p>
            <a:r>
              <a:rPr lang="ru-RU" sz="3200" b="1" dirty="0"/>
              <a:t>Общая информация.</a:t>
            </a:r>
            <a:endParaRPr lang="ru-RU" altLang="ru-RU" sz="3000" b="1" i="1" dirty="0" smtClean="0"/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349250" y="-71854"/>
            <a:ext cx="8791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Главное </a:t>
            </a: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управление МЧС России по Краснодарскому краю </a:t>
            </a:r>
            <a:endParaRPr lang="ru-RU" altLang="ru-RU" sz="16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3337" y="922477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dirty="0"/>
              <a:t>Краснодарский край — часть Южного федерального округа России, окруженная водами Азовского и Черного морей. </a:t>
            </a:r>
            <a:endParaRPr lang="ru-RU" b="0" dirty="0" smtClean="0"/>
          </a:p>
          <a:p>
            <a:pPr algn="just"/>
            <a:r>
              <a:rPr lang="ru-RU" b="0" dirty="0" smtClean="0"/>
              <a:t>76 </a:t>
            </a:r>
            <a:r>
              <a:rPr lang="ru-RU" b="0" dirty="0"/>
              <a:t>000 км2 площади Краснодарского края занимают степи </a:t>
            </a:r>
            <a:r>
              <a:rPr lang="ru-RU" b="0" dirty="0" err="1"/>
              <a:t>Прикубанья</a:t>
            </a:r>
            <a:r>
              <a:rPr lang="ru-RU" b="0" dirty="0"/>
              <a:t> и Таманского полуострова, леса и горные массивы Большого Кавказа. </a:t>
            </a:r>
            <a:endParaRPr lang="ru-RU" dirty="0"/>
          </a:p>
          <a:p>
            <a:pPr lvl="0" algn="l"/>
            <a:r>
              <a:rPr lang="ru-RU" b="0" dirty="0"/>
              <a:t>Регион является важнейшим транспортным узлом Юга России. Через кубанские порты городов Новороссийск, Анапа, Темрюк, Геленджик, Туапсе, Сочи проходит               25 % грузов страны. Активное развитие получает курортный комплекс </a:t>
            </a:r>
            <a:r>
              <a:rPr lang="ru-RU" b="0" dirty="0" smtClean="0"/>
              <a:t>края</a:t>
            </a:r>
          </a:p>
          <a:p>
            <a:pPr algn="just"/>
            <a:r>
              <a:rPr lang="ru-RU" b="0" dirty="0"/>
              <a:t>Тяжелые последствия влекут за собой техногенные катастрофы, - это транспортные аварии и дорожно-транспортные происшествия, аварии авиационных судов, чрезвычайные ситуации, связанные с добычей, транспортировкой, хранением и переработкой нефтепродуктов, а также с их криминогенной добычей, пожары в жилом секторе и на предприятиях.</a:t>
            </a:r>
            <a:endParaRPr lang="ru-RU" dirty="0"/>
          </a:p>
          <a:p>
            <a:pPr algn="just"/>
            <a:r>
              <a:rPr lang="ru-RU" b="0" dirty="0"/>
              <a:t>Наиболее распространенной техногенной угрозой на территории края                     по-прежнему остаются пожары, ущерб от которых исчисляется десятками миллиардов рублей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emer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49041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522288" y="646113"/>
            <a:ext cx="8032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i="1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i="1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i="1">
              <a:latin typeface="Arial" charset="0"/>
            </a:endParaRPr>
          </a:p>
        </p:txBody>
      </p:sp>
      <p:sp>
        <p:nvSpPr>
          <p:cNvPr id="3076" name="Заголовок 11"/>
          <p:cNvSpPr>
            <a:spLocks noGrp="1"/>
          </p:cNvSpPr>
          <p:nvPr>
            <p:ph type="title"/>
          </p:nvPr>
        </p:nvSpPr>
        <p:spPr>
          <a:xfrm>
            <a:off x="0" y="530448"/>
            <a:ext cx="9144000" cy="922114"/>
          </a:xfrm>
        </p:spPr>
        <p:txBody>
          <a:bodyPr/>
          <a:lstStyle/>
          <a:p>
            <a:r>
              <a:rPr lang="ru-RU" altLang="ru-RU" sz="3600" b="1" i="1" dirty="0" smtClean="0">
                <a:solidFill>
                  <a:srgbClr val="FF0000"/>
                </a:solidFill>
              </a:rPr>
              <a:t>Угрозы и опасности современного мира!!!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/>
        </p:spPr>
        <p:txBody>
          <a:bodyPr lIns="91319" tIns="45665" rIns="89879" bIns="4566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sz="1600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5400000">
            <a:off x="121791" y="-118269"/>
            <a:ext cx="305693" cy="5429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/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1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737100" cy="24482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</p:pic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352425" y="793"/>
            <a:ext cx="8791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Главное управление МЧС </a:t>
            </a: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России по Краснодарскому краю </a:t>
            </a:r>
            <a:endParaRPr lang="ru-RU" altLang="ru-RU" sz="160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290" name="Picture 2" descr="D:\Users\nosov\Desktop\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2" y="1628799"/>
            <a:ext cx="3848670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Users\nosov\Desktop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4" y="3789040"/>
            <a:ext cx="3865314" cy="25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Users\nosov\Desktop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4737100" cy="21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3" name="Picture 59" descr="D:\Users\nosov\Deskto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" y="339347"/>
            <a:ext cx="9135616" cy="61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129137" y="-42862"/>
            <a:ext cx="275124" cy="539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>
            <a:outerShdw dist="76200" dir="54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4</a:t>
            </a:r>
            <a:endParaRPr lang="ru-RU" sz="9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52425" y="793"/>
            <a:ext cx="8791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 err="1" smtClean="0">
                <a:solidFill>
                  <a:schemeClr val="bg1"/>
                </a:solidFill>
                <a:latin typeface="Arial" charset="0"/>
              </a:rPr>
              <a:t>Главноеуправление</a:t>
            </a: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МЧС России по Краснодарскому краю </a:t>
            </a:r>
            <a:endParaRPr lang="ru-RU" altLang="ru-RU" sz="1600" i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91066" tIns="45550" rIns="89649" bIns="455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130725" y="-87312"/>
            <a:ext cx="275124" cy="5429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>
            <a:outerShdw dist="76200" dir="54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lIns="0" tIns="0" rIns="0" bIns="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endParaRPr lang="ru-RU" altLang="ru-RU" sz="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-3175" y="412750"/>
            <a:ext cx="9147175" cy="7302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6" tIns="45550" rIns="91066" bIns="45550" anchor="ctr"/>
          <a:lstStyle>
            <a:lvl1pPr algn="l"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ru-RU" altLang="ru-RU" sz="2000" i="1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000" i="1">
                <a:latin typeface="Arial" charset="0"/>
              </a:rPr>
              <a:t>СООБЩИТЬ о пожаре набрав</a:t>
            </a:r>
            <a:r>
              <a:rPr lang="ru-RU" altLang="ru-RU" sz="2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номер «112», «01» или «101»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ru-RU" altLang="ru-RU" sz="2400" i="1">
              <a:latin typeface="Arial" charset="0"/>
            </a:endParaRPr>
          </a:p>
        </p:txBody>
      </p:sp>
      <p:sp>
        <p:nvSpPr>
          <p:cNvPr id="16390" name="Прямоугольник 10"/>
          <p:cNvSpPr>
            <a:spLocks noChangeArrowheads="1"/>
          </p:cNvSpPr>
          <p:nvPr/>
        </p:nvSpPr>
        <p:spPr bwMode="auto">
          <a:xfrm>
            <a:off x="0" y="11430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</p:txBody>
      </p:sp>
      <p:pic>
        <p:nvPicPr>
          <p:cNvPr id="13" name="Picture 2" descr="L:\Материал на открытый урок 03.09.2018\Экстренные служб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89744"/>
            <a:ext cx="9147175" cy="636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52425" y="793"/>
            <a:ext cx="8791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Главное </a:t>
            </a: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управление МЧС России по Краснодарскому краю </a:t>
            </a:r>
            <a:endParaRPr lang="ru-RU" altLang="ru-RU" sz="160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6" name="Picture 2" descr="https://dnpr.com.ua/wp-content/uploads/2020/02/14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" y="412751"/>
            <a:ext cx="2399224" cy="150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npr.com.ua/wp-content/uploads/2020/02/14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64" y="400050"/>
            <a:ext cx="2267744" cy="15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0" y="396875"/>
            <a:ext cx="9144000" cy="746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8" tIns="45560" rIns="91088" bIns="45560" anchor="ctr"/>
          <a:lstStyle>
            <a:lvl1pPr algn="l" defTabSz="6524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6524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6524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6524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6524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Наиболее масштабные </a:t>
            </a:r>
            <a:r>
              <a:rPr lang="ru-RU" altLang="ru-RU" sz="2400" i="1" dirty="0" smtClean="0">
                <a:latin typeface="Arial" charset="0"/>
              </a:rPr>
              <a:t>пожары </a:t>
            </a:r>
            <a:r>
              <a:rPr lang="ru-RU" altLang="ru-RU" sz="2400" i="1" dirty="0">
                <a:latin typeface="Arial" charset="0"/>
              </a:rPr>
              <a:t>на территории </a:t>
            </a:r>
            <a:r>
              <a:rPr lang="ru-RU" altLang="ru-RU" sz="2400" i="1" dirty="0" smtClean="0">
                <a:latin typeface="Arial" charset="0"/>
              </a:rPr>
              <a:t>Краснодарского края</a:t>
            </a:r>
            <a:endParaRPr lang="ru-RU" altLang="ru-RU" sz="2800" i="1" dirty="0">
              <a:latin typeface="Arial" charset="0"/>
            </a:endParaRPr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91088" tIns="45560" rIns="89669" bIns="455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129137" y="-42862"/>
            <a:ext cx="275124" cy="539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>
            <a:outerShdw dist="76200" dir="54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6</a:t>
            </a:r>
            <a:endParaRPr lang="ru-RU" sz="9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3175" y="3652838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Природные пожары 2010 года в Нижегородской области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572000" y="3652837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Факельное горение в Пильнинском районе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4575175" y="6269831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Последствия взрыва на </a:t>
            </a:r>
            <a:r>
              <a:rPr lang="ru-RU" sz="1200" dirty="0" err="1" smtClean="0">
                <a:solidFill>
                  <a:schemeClr val="bg1"/>
                </a:solidFill>
              </a:rPr>
              <a:t>Гос</a:t>
            </a:r>
            <a:r>
              <a:rPr lang="ru-RU" sz="1200" dirty="0" smtClean="0">
                <a:solidFill>
                  <a:schemeClr val="bg1"/>
                </a:solidFill>
              </a:rPr>
              <a:t>. НИИ «Кристалл»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639888" y="6300787"/>
            <a:ext cx="2935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Природный пожар (г.о.г. Дзержинск)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352425" y="793"/>
            <a:ext cx="8791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Главное </a:t>
            </a: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управление МЧС России по Краснодарскому краю </a:t>
            </a:r>
            <a:endParaRPr lang="ru-RU" altLang="ru-RU" sz="16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 descr="IMG_4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725" y="1143001"/>
            <a:ext cx="4647723" cy="2786062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029991" y="3498949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C:\Users\123\Desktop\IMG-20200830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726" y="3929062"/>
            <a:ext cx="4608272" cy="2928938"/>
          </a:xfrm>
          <a:prstGeom prst="rect">
            <a:avLst/>
          </a:prstGeom>
          <a:noFill/>
        </p:spPr>
      </p:pic>
      <p:pic>
        <p:nvPicPr>
          <p:cNvPr id="26629" name="Picture 5" descr="C:\Users\123\Desktop\wx108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75" y="3929062"/>
            <a:ext cx="4538901" cy="2928937"/>
          </a:xfrm>
          <a:prstGeom prst="rect">
            <a:avLst/>
          </a:prstGeom>
          <a:noFill/>
        </p:spPr>
      </p:pic>
      <p:pic>
        <p:nvPicPr>
          <p:cNvPr id="26630" name="Picture 6" descr="C:\Users\123\Desktop\20181030_1031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6" y="1143001"/>
            <a:ext cx="4575176" cy="2786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860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0" y="396875"/>
            <a:ext cx="9144000" cy="746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8" tIns="45560" rIns="91088" bIns="45560" anchor="ctr"/>
          <a:lstStyle>
            <a:lvl1pPr algn="l" defTabSz="6524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6524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6524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6524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6524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Наиболее масштабные </a:t>
            </a:r>
            <a:r>
              <a:rPr lang="ru-RU" altLang="ru-RU" sz="2400" i="1" dirty="0" smtClean="0">
                <a:latin typeface="Arial" charset="0"/>
              </a:rPr>
              <a:t>пожары </a:t>
            </a:r>
            <a:r>
              <a:rPr lang="ru-RU" altLang="ru-RU" sz="2400" i="1" dirty="0">
                <a:latin typeface="Arial" charset="0"/>
              </a:rPr>
              <a:t>на территории </a:t>
            </a:r>
            <a:r>
              <a:rPr lang="ru-RU" altLang="ru-RU" sz="2400" i="1" dirty="0" smtClean="0">
                <a:latin typeface="Arial" charset="0"/>
              </a:rPr>
              <a:t>Краснодарского края</a:t>
            </a:r>
            <a:endParaRPr lang="ru-RU" altLang="ru-RU" sz="2800" i="1" dirty="0">
              <a:latin typeface="Arial" charset="0"/>
            </a:endParaRPr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91088" tIns="45560" rIns="89669" bIns="455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129137" y="-42862"/>
            <a:ext cx="275124" cy="539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>
            <a:outerShdw dist="76200" dir="54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7</a:t>
            </a:r>
            <a:endParaRPr lang="ru-RU" sz="9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52425" y="6481762"/>
            <a:ext cx="83343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50" i="1" dirty="0">
                <a:solidFill>
                  <a:schemeClr val="bg1"/>
                </a:solidFill>
              </a:rPr>
              <a:t>Открытый урок обеспечения безопасности жизнедеятельности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3175" y="3652838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Природные пожары 2010 года в Нижегородской области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572000" y="3652837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Факельное горение в Пильнинском районе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4575175" y="6269831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Последствия взрыва на </a:t>
            </a:r>
            <a:r>
              <a:rPr lang="ru-RU" sz="1200" dirty="0" err="1" smtClean="0">
                <a:solidFill>
                  <a:schemeClr val="bg1"/>
                </a:solidFill>
              </a:rPr>
              <a:t>Гос</a:t>
            </a:r>
            <a:r>
              <a:rPr lang="ru-RU" sz="1200" dirty="0" smtClean="0">
                <a:solidFill>
                  <a:schemeClr val="bg1"/>
                </a:solidFill>
              </a:rPr>
              <a:t>. НИИ «Кристалл»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639888" y="6300787"/>
            <a:ext cx="2935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Природный пожар (г.о.г. Дзержинск)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352425" y="793"/>
            <a:ext cx="8791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Главное </a:t>
            </a: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управление МЧС России по Краснодарскому краю </a:t>
            </a:r>
            <a:endParaRPr lang="ru-RU" altLang="ru-RU" sz="16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029991" y="3498949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4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0" y="396875"/>
            <a:ext cx="9144000" cy="746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8" tIns="45560" rIns="91088" bIns="45560" anchor="ctr"/>
          <a:lstStyle>
            <a:lvl1pPr algn="l" defTabSz="6524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6524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6524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6524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6524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Наиболее масштабные </a:t>
            </a:r>
            <a:r>
              <a:rPr lang="ru-RU" altLang="ru-RU" sz="2400" i="1" dirty="0" smtClean="0">
                <a:latin typeface="Arial" charset="0"/>
              </a:rPr>
              <a:t>пожары </a:t>
            </a:r>
            <a:r>
              <a:rPr lang="ru-RU" altLang="ru-RU" sz="2400" i="1" dirty="0">
                <a:latin typeface="Arial" charset="0"/>
              </a:rPr>
              <a:t>на территории </a:t>
            </a:r>
            <a:r>
              <a:rPr lang="ru-RU" altLang="ru-RU" sz="2400" i="1" dirty="0" smtClean="0">
                <a:latin typeface="Arial" charset="0"/>
              </a:rPr>
              <a:t>Краснодарского края</a:t>
            </a:r>
            <a:endParaRPr lang="ru-RU" altLang="ru-RU" sz="2800" i="1" dirty="0">
              <a:latin typeface="Arial" charset="0"/>
            </a:endParaRPr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91088" tIns="45560" rIns="89669" bIns="455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129137" y="-42862"/>
            <a:ext cx="275124" cy="539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>
            <a:outerShdw dist="76200" dir="54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8</a:t>
            </a:r>
            <a:endParaRPr lang="ru-RU" sz="9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52425" y="6481762"/>
            <a:ext cx="83343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50" i="1" dirty="0">
                <a:solidFill>
                  <a:schemeClr val="bg1"/>
                </a:solidFill>
              </a:rPr>
              <a:t>Открытый урок обеспечения безопасности жизнедеятельности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3175" y="3652838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Природные пожары 2010 года в Нижегородской области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572000" y="3652837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Факельное горение в Пильнинском районе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4575175" y="6269831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Последствия взрыва на </a:t>
            </a:r>
            <a:r>
              <a:rPr lang="ru-RU" sz="1200" dirty="0" err="1" smtClean="0">
                <a:solidFill>
                  <a:schemeClr val="bg1"/>
                </a:solidFill>
              </a:rPr>
              <a:t>Гос</a:t>
            </a:r>
            <a:r>
              <a:rPr lang="ru-RU" sz="1200" dirty="0" smtClean="0">
                <a:solidFill>
                  <a:schemeClr val="bg1"/>
                </a:solidFill>
              </a:rPr>
              <a:t>. НИИ «Кристалл»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639888" y="6300787"/>
            <a:ext cx="2935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Природный пожар (г.о.г. Дзержинск)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352425" y="793"/>
            <a:ext cx="89119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Главное </a:t>
            </a: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управление МЧС России по Краснодарскому краю </a:t>
            </a:r>
            <a:endParaRPr lang="ru-RU" altLang="ru-RU" sz="16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029991" y="3498949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394909"/>
            <a:ext cx="9140825" cy="646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20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0" y="396875"/>
            <a:ext cx="9144000" cy="746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8" tIns="45560" rIns="91088" bIns="45560" anchor="ctr"/>
          <a:lstStyle>
            <a:lvl1pPr algn="l" defTabSz="6524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6524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6524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6524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6524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Наиболее масштабные </a:t>
            </a:r>
            <a:r>
              <a:rPr lang="ru-RU" altLang="ru-RU" sz="2400" i="1" dirty="0" smtClean="0">
                <a:latin typeface="Arial" charset="0"/>
              </a:rPr>
              <a:t>пожары </a:t>
            </a:r>
            <a:r>
              <a:rPr lang="ru-RU" altLang="ru-RU" sz="2400" i="1" dirty="0">
                <a:latin typeface="Arial" charset="0"/>
              </a:rPr>
              <a:t>на территории </a:t>
            </a:r>
            <a:r>
              <a:rPr lang="ru-RU" altLang="ru-RU" sz="2400" i="1" dirty="0" smtClean="0">
                <a:latin typeface="Arial" charset="0"/>
              </a:rPr>
              <a:t>Краснодарского края</a:t>
            </a:r>
            <a:endParaRPr lang="ru-RU" altLang="ru-RU" sz="2800" i="1" dirty="0">
              <a:latin typeface="Arial" charset="0"/>
            </a:endParaRPr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91088" tIns="45560" rIns="89669" bIns="455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129137" y="-42862"/>
            <a:ext cx="275124" cy="539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>
            <a:outerShdw dist="76200" dir="54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10</a:t>
            </a:r>
            <a:endParaRPr lang="ru-RU" sz="9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52425" y="6481762"/>
            <a:ext cx="83343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50" i="1" dirty="0">
                <a:solidFill>
                  <a:schemeClr val="bg1"/>
                </a:solidFill>
              </a:rPr>
              <a:t>Открытый урок обеспечения безопасности жизнедеятельности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3175" y="3652838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Природные пожары 2010 года в Нижегородской области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572000" y="3652837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Факельное горение в Пильнинском районе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4575175" y="6269831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Последствия взрыва на </a:t>
            </a:r>
            <a:r>
              <a:rPr lang="ru-RU" sz="1200" dirty="0" err="1" smtClean="0">
                <a:solidFill>
                  <a:schemeClr val="bg1"/>
                </a:solidFill>
              </a:rPr>
              <a:t>Гос</a:t>
            </a:r>
            <a:r>
              <a:rPr lang="ru-RU" sz="1200" dirty="0" smtClean="0">
                <a:solidFill>
                  <a:schemeClr val="bg1"/>
                </a:solidFill>
              </a:rPr>
              <a:t>. НИИ «Кристалл»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639888" y="6300787"/>
            <a:ext cx="2935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Природный пожар (г.о.г. Дзержинск)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352425" y="793"/>
            <a:ext cx="89119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Главное </a:t>
            </a:r>
            <a:r>
              <a:rPr lang="ru-RU" altLang="ru-RU" sz="1600" i="1" dirty="0" smtClean="0">
                <a:solidFill>
                  <a:schemeClr val="bg1"/>
                </a:solidFill>
                <a:latin typeface="Arial" charset="0"/>
              </a:rPr>
              <a:t>управление МЧС России по Краснодарскому краю </a:t>
            </a:r>
            <a:endParaRPr lang="ru-RU" altLang="ru-RU" sz="16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029991" y="3498949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875"/>
            <a:ext cx="9143999" cy="64611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264351" cy="64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88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8707</TotalTime>
  <Words>372</Words>
  <Application>Microsoft Office PowerPoint</Application>
  <PresentationFormat>Экран (4:3)</PresentationFormat>
  <Paragraphs>85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Общая информация.</vt:lpstr>
      <vt:lpstr>Угрозы и опасности современного мира!!!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</dc:title>
  <dc:creator>адм</dc:creator>
  <cp:lastModifiedBy>podrez</cp:lastModifiedBy>
  <cp:revision>995</cp:revision>
  <dcterms:created xsi:type="dcterms:W3CDTF">2011-02-03T11:09:53Z</dcterms:created>
  <dcterms:modified xsi:type="dcterms:W3CDTF">2021-08-31T14:39:39Z</dcterms:modified>
</cp:coreProperties>
</file>